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Fira Sans Extra Condensed Medium"/>
      <p:regular r:id="rId30"/>
      <p:bold r:id="rId31"/>
      <p:italic r:id="rId32"/>
      <p:boldItalic r:id="rId33"/>
    </p:embeddedFont>
    <p:embeddedFont>
      <p:font typeface="Roboto Condensed"/>
      <p:regular r:id="rId34"/>
      <p:bold r:id="rId35"/>
      <p:italic r:id="rId36"/>
      <p:boldItalic r:id="rId37"/>
    </p:embeddedFont>
    <p:embeddedFont>
      <p:font typeface="Squada One"/>
      <p:regular r:id="rId38"/>
    </p:embeddedFont>
    <p:embeddedFont>
      <p:font typeface="Roboto Condensed Light"/>
      <p:regular r:id="rId39"/>
      <p:bold r:id="rId40"/>
      <p:italic r:id="rId41"/>
      <p:boldItalic r:id="rId42"/>
    </p:embeddedFont>
    <p:embeddedFont>
      <p:font typeface="Exo 2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boldItalic.fntdata"/><Relationship Id="rId41" Type="http://schemas.openxmlformats.org/officeDocument/2006/relationships/font" Target="fonts/RobotoCondensedLight-italic.fntdata"/><Relationship Id="rId22" Type="http://schemas.openxmlformats.org/officeDocument/2006/relationships/slide" Target="slides/slide17.xml"/><Relationship Id="rId44" Type="http://schemas.openxmlformats.org/officeDocument/2006/relationships/font" Target="fonts/Exo2-bold.fntdata"/><Relationship Id="rId21" Type="http://schemas.openxmlformats.org/officeDocument/2006/relationships/slide" Target="slides/slide16.xml"/><Relationship Id="rId43" Type="http://schemas.openxmlformats.org/officeDocument/2006/relationships/font" Target="fonts/Exo2-regular.fntdata"/><Relationship Id="rId24" Type="http://schemas.openxmlformats.org/officeDocument/2006/relationships/slide" Target="slides/slide19.xml"/><Relationship Id="rId46" Type="http://schemas.openxmlformats.org/officeDocument/2006/relationships/font" Target="fonts/Exo2-boldItalic.fntdata"/><Relationship Id="rId23" Type="http://schemas.openxmlformats.org/officeDocument/2006/relationships/slide" Target="slides/slide18.xml"/><Relationship Id="rId45" Type="http://schemas.openxmlformats.org/officeDocument/2006/relationships/font" Target="fonts/Exo2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italic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regular.fntdata"/><Relationship Id="rId16" Type="http://schemas.openxmlformats.org/officeDocument/2006/relationships/slide" Target="slides/slide11.xml"/><Relationship Id="rId38" Type="http://schemas.openxmlformats.org/officeDocument/2006/relationships/font" Target="fonts/Squada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59cafe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59cafe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59cafe7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59cafe7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1a711f82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1a711f82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1a711f8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1a711f8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1a711f82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1a711f82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5cfc57a74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5cfc57a74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5a3335e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5a3335e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59ff49138_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59ff49138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59ff49138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59ff49138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1a711f82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1a711f82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59ff491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59ff491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a3335e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5a3335e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5cfc57a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5cfc57a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5cfc57a7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5cfc57a7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5d1bc8ad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5d1bc8ad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9ff49138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59ff49138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59ff4913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59ff4913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5cfc57a7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5cfc57a7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59cafe7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59cafe7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5cfc57a7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5cfc57a7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59cafe7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59cafe7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9ff4913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9ff4913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59cafe7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59cafe7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s.123rf.com/photo_18652979_3d-gente-hombre-persona-d%C3%A1ndole-la-mano-a-las-burbujas-del-discurso.html" TargetMode="External"/><Relationship Id="rId4" Type="http://schemas.openxmlformats.org/officeDocument/2006/relationships/hyperlink" Target="https://www.laboratuar.com/es/testler/elektrik-elektronik-testleri/" TargetMode="External"/><Relationship Id="rId5" Type="http://schemas.openxmlformats.org/officeDocument/2006/relationships/hyperlink" Target="https://www.freepik.es/vector-gratis/ilustracion-almacenamiento-nube_2606134.htm" TargetMode="External"/><Relationship Id="rId6" Type="http://schemas.openxmlformats.org/officeDocument/2006/relationships/hyperlink" Target="https://norgas.com.co/wp-content/uploads/2020/03/Cartilla-Usuario-Final.pdf" TargetMode="External"/><Relationship Id="rId7" Type="http://schemas.openxmlformats.org/officeDocument/2006/relationships/hyperlink" Target="https://www.dopl3r.com/memes/graciosos/cuando-estas-cocinando-y-se-te-acaba-el-gas/12931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idx="4294967295" type="ctrTitle"/>
          </p:nvPr>
        </p:nvSpPr>
        <p:spPr>
          <a:xfrm>
            <a:off x="3047575" y="630250"/>
            <a:ext cx="54051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SOSGAS</a:t>
            </a:r>
            <a:endParaRPr sz="7500"/>
          </a:p>
        </p:txBody>
      </p:sp>
      <p:sp>
        <p:nvSpPr>
          <p:cNvPr id="144" name="Google Shape;144;p30"/>
          <p:cNvSpPr txBox="1"/>
          <p:nvPr>
            <p:ph idx="4294967295" type="subTitle"/>
          </p:nvPr>
        </p:nvSpPr>
        <p:spPr>
          <a:xfrm>
            <a:off x="4972525" y="2258800"/>
            <a:ext cx="34029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Edwin Andrés Calvo Rincón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Santiago Hurtado Bustos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Juan José Restrepo Rosero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Jennifer Lopez Grajales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262275" y="1299050"/>
            <a:ext cx="2962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xo 2"/>
                <a:ea typeface="Exo 2"/>
                <a:cs typeface="Exo 2"/>
                <a:sym typeface="Exo 2"/>
              </a:rPr>
              <a:t>Ventajas</a:t>
            </a:r>
            <a:endParaRPr b="1" sz="2400"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Los usuarios encontraban la idea poco atractiva.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Simplicidad.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Económica y poco invasiva.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Medición por peso inteligente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75" y="1938675"/>
            <a:ext cx="2697675" cy="22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>
            <p:ph idx="1" type="body"/>
          </p:nvPr>
        </p:nvSpPr>
        <p:spPr>
          <a:xfrm>
            <a:off x="96725" y="1299050"/>
            <a:ext cx="321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Exo 2"/>
                <a:ea typeface="Exo 2"/>
                <a:cs typeface="Exo 2"/>
                <a:sym typeface="Exo 2"/>
              </a:rPr>
              <a:t>Desventajas</a:t>
            </a:r>
            <a:endParaRPr b="1" sz="2400"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Calibración del sensor.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 usuario no gozaría de un sistema personal.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Cambiaría el enfoque del proyecto.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Uso inapropiado del dispositivo.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6298425" y="1218350"/>
            <a:ext cx="2328600" cy="24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Empresa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le parecía adecuada.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Alterar la estructura del cilindro.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Abrir un hueco para introducir el sensor.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184450" y="1258925"/>
            <a:ext cx="2328600" cy="24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Mag. Carlos Giraldo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Poco presupuesto.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Dificultad de las ondas para atravesar el medio.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 lo lograban, habría una gran distorsión debido a la resistencia del metal.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0"/>
          <p:cNvSpPr txBox="1"/>
          <p:nvPr>
            <p:ph type="ctrTitle"/>
          </p:nvPr>
        </p:nvSpPr>
        <p:spPr>
          <a:xfrm>
            <a:off x="1899438" y="2721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Medición por ultrasonido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342300" y="1218350"/>
            <a:ext cx="23286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Mag. Manuel Vicente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Complejidad en la medición</a:t>
            </a:r>
            <a:r>
              <a:rPr lang="en" sz="1600"/>
              <a:t>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Dificultad de las ondas para atravesar el medio.</a:t>
            </a:r>
            <a:endParaRPr sz="16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450" y="1605700"/>
            <a:ext cx="3218250" cy="19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150" y="1552575"/>
            <a:ext cx="21240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Medidor de flujo por turbina</a:t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4090025" y="1264438"/>
            <a:ext cx="4833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 empresa la consideró como una solución interesante.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Profesores expertos en el área mencionaron que era poco efectiva e implicaba un riesgo de explosión.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 empresa estuvo de acuerdo con descartar la opción.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125688" y="4150525"/>
            <a:ext cx="396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Imagen tomada de: http://webdelprofesor.ula.ve/ingenieria/djean/index_archivos/INST_Flujo/medidoresflujovolumetrico/turbina.html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75" y="1335574"/>
            <a:ext cx="3483361" cy="27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Medidor de flujo por presión diferencial</a:t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521225"/>
            <a:ext cx="4373701" cy="274727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/>
        </p:nvSpPr>
        <p:spPr>
          <a:xfrm>
            <a:off x="4660125" y="1426138"/>
            <a:ext cx="413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 relaciona presión con flujo a través de la ecuación de Bernoulli.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 empresa consideró que la solución tiene potencial para ser probada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Los profesores consideraron que era una buena alternativa.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198288" y="4268500"/>
            <a:ext cx="396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Imagen tomada de: </a:t>
            </a:r>
            <a:r>
              <a:rPr lang="en" sz="500">
                <a:solidFill>
                  <a:schemeClr val="dk1"/>
                </a:solidFill>
              </a:rPr>
              <a:t>http://cursoinstrumentacionycontrol.blogspot.com/2019/04/escala-cuadratica-para-caudal-con-un.html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idx="2" type="title"/>
          </p:nvPr>
        </p:nvSpPr>
        <p:spPr>
          <a:xfrm flipH="1">
            <a:off x="277650" y="2143975"/>
            <a:ext cx="4766700" cy="18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50"/>
              <a:t>5</a:t>
            </a:r>
            <a:r>
              <a:rPr lang="en" sz="4850"/>
              <a:t>. </a:t>
            </a:r>
            <a:r>
              <a:rPr lang="en" sz="4800"/>
              <a:t>SOLUCIÓN DEFINITIVA</a:t>
            </a:r>
            <a:endParaRPr sz="4800"/>
          </a:p>
        </p:txBody>
      </p:sp>
      <p:cxnSp>
        <p:nvCxnSpPr>
          <p:cNvPr id="241" name="Google Shape;241;p4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ctrTitle"/>
          </p:nvPr>
        </p:nvSpPr>
        <p:spPr>
          <a:xfrm>
            <a:off x="1964850" y="499200"/>
            <a:ext cx="5214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definitiva</a:t>
            </a:r>
            <a:endParaRPr/>
          </a:p>
        </p:txBody>
      </p:sp>
      <p:grpSp>
        <p:nvGrpSpPr>
          <p:cNvPr id="247" name="Google Shape;247;p44"/>
          <p:cNvGrpSpPr/>
          <p:nvPr/>
        </p:nvGrpSpPr>
        <p:grpSpPr>
          <a:xfrm>
            <a:off x="285075" y="1238300"/>
            <a:ext cx="8390950" cy="3501675"/>
            <a:chOff x="322250" y="953225"/>
            <a:chExt cx="8390950" cy="3501675"/>
          </a:xfrm>
        </p:grpSpPr>
        <p:sp>
          <p:nvSpPr>
            <p:cNvPr id="248" name="Google Shape;248;p44"/>
            <p:cNvSpPr txBox="1"/>
            <p:nvPr/>
          </p:nvSpPr>
          <p:spPr>
            <a:xfrm>
              <a:off x="322250" y="979125"/>
              <a:ext cx="299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9" name="Google Shape;249;p44"/>
            <p:cNvSpPr txBox="1"/>
            <p:nvPr/>
          </p:nvSpPr>
          <p:spPr>
            <a:xfrm>
              <a:off x="322250" y="953225"/>
              <a:ext cx="3412200" cy="24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Obtención de la variable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Presiones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2144150" y="1542825"/>
              <a:ext cx="117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4"/>
            <p:cNvSpPr txBox="1"/>
            <p:nvPr/>
          </p:nvSpPr>
          <p:spPr>
            <a:xfrm>
              <a:off x="3396000" y="1373475"/>
              <a:ext cx="2045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Sensor de presión diferencial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5441100" y="1458538"/>
              <a:ext cx="117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4"/>
            <p:cNvSpPr txBox="1"/>
            <p:nvPr/>
          </p:nvSpPr>
          <p:spPr>
            <a:xfrm>
              <a:off x="6618600" y="1427788"/>
              <a:ext cx="209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Tubo de venturi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44"/>
            <p:cNvSpPr txBox="1"/>
            <p:nvPr/>
          </p:nvSpPr>
          <p:spPr>
            <a:xfrm>
              <a:off x="5441100" y="2852688"/>
              <a:ext cx="143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Presión</a:t>
              </a:r>
              <a:endParaRPr/>
            </a:p>
          </p:txBody>
        </p:sp>
        <p:sp>
          <p:nvSpPr>
            <p:cNvPr id="255" name="Google Shape;255;p44"/>
            <p:cNvSpPr/>
            <p:nvPr/>
          </p:nvSpPr>
          <p:spPr>
            <a:xfrm rot="10800000">
              <a:off x="6891075" y="1958405"/>
              <a:ext cx="681600" cy="12945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4714613" y="2837300"/>
              <a:ext cx="1103100" cy="4002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4"/>
            <p:cNvSpPr txBox="1"/>
            <p:nvPr/>
          </p:nvSpPr>
          <p:spPr>
            <a:xfrm>
              <a:off x="3750138" y="2771850"/>
              <a:ext cx="978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Flujo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44"/>
            <p:cNvSpPr txBox="1"/>
            <p:nvPr/>
          </p:nvSpPr>
          <p:spPr>
            <a:xfrm>
              <a:off x="594800" y="2633250"/>
              <a:ext cx="1834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Volumen gastado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2538175" y="2852688"/>
              <a:ext cx="1103100" cy="4002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4"/>
            <p:cNvSpPr/>
            <p:nvPr/>
          </p:nvSpPr>
          <p:spPr>
            <a:xfrm flipH="1" rot="10800000">
              <a:off x="1174250" y="3452425"/>
              <a:ext cx="675600" cy="946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4"/>
            <p:cNvSpPr txBox="1"/>
            <p:nvPr/>
          </p:nvSpPr>
          <p:spPr>
            <a:xfrm>
              <a:off x="1907350" y="3993200"/>
              <a:ext cx="168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Volumen final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3735925" y="3993200"/>
              <a:ext cx="1177500" cy="400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4"/>
            <p:cNvSpPr txBox="1"/>
            <p:nvPr/>
          </p:nvSpPr>
          <p:spPr>
            <a:xfrm>
              <a:off x="5056000" y="3962450"/>
              <a:ext cx="250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Visualización; Leds</a:t>
              </a:r>
              <a:endParaRPr sz="1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539625" y="1614600"/>
            <a:ext cx="12684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odulo SIM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Envío de información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7255350" y="1635000"/>
            <a:ext cx="126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Envío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de lecturas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5148075" y="1635000"/>
            <a:ext cx="1446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Tecnología de 2G o 3G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2194200" y="1609500"/>
            <a:ext cx="23391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Datos móviles de una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SIM card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4838200" y="2789050"/>
            <a:ext cx="25287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Base de datos de la compañía Norgas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/>
          <p:nvPr/>
        </p:nvSpPr>
        <p:spPr>
          <a:xfrm>
            <a:off x="1723225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4416850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6594375" y="1859175"/>
            <a:ext cx="672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/>
          <p:nvPr/>
        </p:nvSpPr>
        <p:spPr>
          <a:xfrm rot="10800000">
            <a:off x="7313000" y="2441775"/>
            <a:ext cx="705900" cy="880800"/>
          </a:xfrm>
          <a:prstGeom prst="bentArrow">
            <a:avLst>
              <a:gd fmla="val 25000" name="adj1"/>
              <a:gd fmla="val 25000" name="adj2"/>
              <a:gd fmla="val 25000" name="adj3"/>
              <a:gd fmla="val 40897" name="adj4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304800" y="929550"/>
            <a:ext cx="36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Transferencia de mediciones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00" y="2645850"/>
            <a:ext cx="2257500" cy="22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464" y="2532862"/>
            <a:ext cx="3084562" cy="24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idx="2" type="title"/>
          </p:nvPr>
        </p:nvSpPr>
        <p:spPr>
          <a:xfrm flipH="1">
            <a:off x="347000" y="2367250"/>
            <a:ext cx="48213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6</a:t>
            </a:r>
            <a:r>
              <a:rPr lang="en" sz="5000"/>
              <a:t>. DIAGRAMA DE BLOQUES</a:t>
            </a:r>
            <a:endParaRPr sz="5000"/>
          </a:p>
        </p:txBody>
      </p:sp>
      <p:cxnSp>
        <p:nvCxnSpPr>
          <p:cNvPr id="286" name="Google Shape;286;p4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ctrTitle"/>
          </p:nvPr>
        </p:nvSpPr>
        <p:spPr>
          <a:xfrm>
            <a:off x="1964850" y="204125"/>
            <a:ext cx="52485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bloques </a:t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00" y="807000"/>
            <a:ext cx="7469899" cy="4199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2" type="title"/>
          </p:nvPr>
        </p:nvSpPr>
        <p:spPr>
          <a:xfrm flipH="1">
            <a:off x="347025" y="2367250"/>
            <a:ext cx="55035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7</a:t>
            </a:r>
            <a:r>
              <a:rPr lang="en" sz="5000"/>
              <a:t>. ILUSTRACIÓN DE LA SOLUCIÓN</a:t>
            </a:r>
            <a:endParaRPr sz="5000"/>
          </a:p>
        </p:txBody>
      </p:sp>
      <p:cxnSp>
        <p:nvCxnSpPr>
          <p:cNvPr id="298" name="Google Shape;298;p4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6" type="title"/>
          </p:nvPr>
        </p:nvSpPr>
        <p:spPr>
          <a:xfrm>
            <a:off x="773622" y="320300"/>
            <a:ext cx="577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</a:t>
            </a:r>
            <a:r>
              <a:rPr b="1" lang="en"/>
              <a:t>bla de contenido	</a:t>
            </a:r>
            <a:endParaRPr b="1"/>
          </a:p>
        </p:txBody>
      </p:sp>
      <p:sp>
        <p:nvSpPr>
          <p:cNvPr id="150" name="Google Shape;150;p31"/>
          <p:cNvSpPr txBox="1"/>
          <p:nvPr>
            <p:ph idx="4294967295" type="body"/>
          </p:nvPr>
        </p:nvSpPr>
        <p:spPr>
          <a:xfrm>
            <a:off x="600100" y="793250"/>
            <a:ext cx="4506300" cy="4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Problematica.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Los requerimientos del sistema.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Restricciones.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Replanteamiento de soluciones.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Solución definitiva.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Diagrama de bloques.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Ilustración de la solución.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Pasos a seguir.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00" y="1399224"/>
            <a:ext cx="3126200" cy="3126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1016100" y="3639550"/>
            <a:ext cx="16941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Parte exterior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Ilustración</a:t>
            </a:r>
            <a:r>
              <a:rPr lang="en"/>
              <a:t> de la </a:t>
            </a:r>
            <a:r>
              <a:rPr lang="en"/>
              <a:t>solución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5" y="1471275"/>
            <a:ext cx="2566651" cy="21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925" y="1413800"/>
            <a:ext cx="1694125" cy="29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724950" y="4339025"/>
            <a:ext cx="1694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Ubicación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 en el cilindro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5">
            <a:alphaModFix/>
          </a:blip>
          <a:srcRect b="26085" l="0" r="0" t="26181"/>
          <a:stretch/>
        </p:blipFill>
        <p:spPr>
          <a:xfrm>
            <a:off x="6050325" y="1413800"/>
            <a:ext cx="2242350" cy="2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5999550" y="3729700"/>
            <a:ext cx="22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Interior del sistema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idx="2" type="title"/>
          </p:nvPr>
        </p:nvSpPr>
        <p:spPr>
          <a:xfrm flipH="1">
            <a:off x="347300" y="2367250"/>
            <a:ext cx="57651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8</a:t>
            </a:r>
            <a:r>
              <a:rPr lang="en" sz="5000"/>
              <a:t>. PASOS A SEGUIR</a:t>
            </a:r>
            <a:endParaRPr sz="5000"/>
          </a:p>
        </p:txBody>
      </p:sp>
      <p:cxnSp>
        <p:nvCxnSpPr>
          <p:cNvPr id="315" name="Google Shape;315;p5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idx="2" type="ctrTitle"/>
          </p:nvPr>
        </p:nvSpPr>
        <p:spPr>
          <a:xfrm>
            <a:off x="1353838" y="523575"/>
            <a:ext cx="22827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Realización</a:t>
            </a:r>
            <a:r>
              <a:rPr lang="en"/>
              <a:t> de un prototipo funcional</a:t>
            </a:r>
            <a:endParaRPr/>
          </a:p>
        </p:txBody>
      </p:sp>
      <p:sp>
        <p:nvSpPr>
          <p:cNvPr id="321" name="Google Shape;321;p51"/>
          <p:cNvSpPr txBox="1"/>
          <p:nvPr>
            <p:ph idx="1" type="subTitle"/>
          </p:nvPr>
        </p:nvSpPr>
        <p:spPr>
          <a:xfrm>
            <a:off x="1551360" y="1153117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1"/>
          <p:cNvSpPr txBox="1"/>
          <p:nvPr>
            <p:ph idx="3" type="ctrTitle"/>
          </p:nvPr>
        </p:nvSpPr>
        <p:spPr>
          <a:xfrm>
            <a:off x="1316888" y="2653713"/>
            <a:ext cx="21771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Realización</a:t>
            </a:r>
            <a:r>
              <a:rPr lang="en"/>
              <a:t> de pruebas de laboratorio</a:t>
            </a:r>
            <a:endParaRPr/>
          </a:p>
        </p:txBody>
      </p:sp>
      <p:sp>
        <p:nvSpPr>
          <p:cNvPr id="323" name="Google Shape;323;p51"/>
          <p:cNvSpPr txBox="1"/>
          <p:nvPr>
            <p:ph idx="5" type="ctrTitle"/>
          </p:nvPr>
        </p:nvSpPr>
        <p:spPr>
          <a:xfrm>
            <a:off x="5047300" y="460375"/>
            <a:ext cx="21771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Validación</a:t>
            </a:r>
            <a:r>
              <a:rPr lang="en"/>
              <a:t> con la empresa y usuarios  </a:t>
            </a:r>
            <a:endParaRPr/>
          </a:p>
        </p:txBody>
      </p:sp>
      <p:sp>
        <p:nvSpPr>
          <p:cNvPr id="324" name="Google Shape;324;p51"/>
          <p:cNvSpPr txBox="1"/>
          <p:nvPr>
            <p:ph idx="7" type="ctrTitle"/>
          </p:nvPr>
        </p:nvSpPr>
        <p:spPr>
          <a:xfrm>
            <a:off x="5047300" y="2653725"/>
            <a:ext cx="17931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Implementación</a:t>
            </a:r>
            <a:r>
              <a:rPr lang="en"/>
              <a:t> del </a:t>
            </a:r>
            <a:r>
              <a:rPr lang="en"/>
              <a:t>envío</a:t>
            </a:r>
            <a:r>
              <a:rPr lang="en"/>
              <a:t> de datos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338" y="1094175"/>
            <a:ext cx="1774216" cy="14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050" y="1030976"/>
            <a:ext cx="1477575" cy="14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088" y="3350525"/>
            <a:ext cx="2102175" cy="119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275" y="3139563"/>
            <a:ext cx="1613150" cy="16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idx="2" type="ctrTitle"/>
          </p:nvPr>
        </p:nvSpPr>
        <p:spPr>
          <a:xfrm>
            <a:off x="2330250" y="2208900"/>
            <a:ext cx="4483500" cy="7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¡</a:t>
            </a:r>
            <a:r>
              <a:rPr lang="en" sz="3600"/>
              <a:t>MUCHAS GRACIAS!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870650" y="1296600"/>
            <a:ext cx="69192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orgas.com.co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ES Systems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ARDUINO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SENSORTIPS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Bismark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Colombia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EMnify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Creus Solé, A., 2011. Instrumentación industrial. México: Alfaomega.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3d Gente - Hombre, Persona Dándole La Mano A Las Burbujas Del Discurso Fotos, Retratos, Imágenes Y Fotografía De Archivo Libres De Derecho. Image 18652979. (123rf.com)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Pruebas Electronicas Electricas (laboratuar.com)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Ilustración del almacenamiento en la nube | Vector Gratis (freepik.es)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Cartilla Usuario Final (norgas.com.co)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dopl3r.com - Memes - Cuando estas cocinando y se te acaba el gas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2" type="title"/>
          </p:nvPr>
        </p:nvSpPr>
        <p:spPr>
          <a:xfrm flipH="1">
            <a:off x="346975" y="3141875"/>
            <a:ext cx="5651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1. PROBLEMÁTICA</a:t>
            </a:r>
            <a:endParaRPr sz="5000"/>
          </a:p>
        </p:txBody>
      </p:sp>
      <p:cxnSp>
        <p:nvCxnSpPr>
          <p:cNvPr id="157" name="Google Shape;157;p32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/>
        </p:nvSpPr>
        <p:spPr>
          <a:xfrm>
            <a:off x="2966225" y="1307600"/>
            <a:ext cx="2274600" cy="121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3"/>
          <p:cNvSpPr/>
          <p:nvPr/>
        </p:nvSpPr>
        <p:spPr>
          <a:xfrm flipH="1" rot="10800000">
            <a:off x="2966225" y="3044317"/>
            <a:ext cx="2274600" cy="121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idx="2" type="ctrTitle"/>
          </p:nvPr>
        </p:nvSpPr>
        <p:spPr>
          <a:xfrm>
            <a:off x="823950" y="495775"/>
            <a:ext cx="2142300" cy="12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Actualmente la empresa no puede predecir la demanda de GLP</a:t>
            </a:r>
            <a:endParaRPr/>
          </a:p>
        </p:txBody>
      </p:sp>
      <p:sp>
        <p:nvSpPr>
          <p:cNvPr id="165" name="Google Shape;165;p33"/>
          <p:cNvSpPr txBox="1"/>
          <p:nvPr>
            <p:ph idx="1" type="subTitle"/>
          </p:nvPr>
        </p:nvSpPr>
        <p:spPr>
          <a:xfrm>
            <a:off x="3448510" y="1062217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Lo que genera una deficiencia en la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logística y pérdidas económicas para la compañía.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1655225" y="2288200"/>
            <a:ext cx="1613700" cy="965400"/>
          </a:xfrm>
          <a:prstGeom prst="leftArrowCallout">
            <a:avLst>
              <a:gd fmla="val 20593" name="adj1"/>
              <a:gd fmla="val 14655" name="adj2"/>
              <a:gd fmla="val 135933" name="adj3"/>
              <a:gd fmla="val 64977" name="adj4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 txBox="1"/>
          <p:nvPr>
            <p:ph idx="6" type="subTitle"/>
          </p:nvPr>
        </p:nvSpPr>
        <p:spPr>
          <a:xfrm>
            <a:off x="3317675" y="3486950"/>
            <a:ext cx="1793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un gran inconveniente por la impredecibilidad que genera en la vida diaria de los usuarios.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22" y="1847425"/>
            <a:ext cx="904875" cy="2495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99" y="626275"/>
            <a:ext cx="2497425" cy="166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500" y="2774475"/>
            <a:ext cx="2544575" cy="201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idx="2" type="title"/>
          </p:nvPr>
        </p:nvSpPr>
        <p:spPr>
          <a:xfrm flipH="1">
            <a:off x="0" y="3119500"/>
            <a:ext cx="6640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2</a:t>
            </a:r>
            <a:r>
              <a:rPr lang="en" sz="4900"/>
              <a:t>. REQUERIMIENTOS</a:t>
            </a:r>
            <a:endParaRPr sz="4900"/>
          </a:p>
        </p:txBody>
      </p:sp>
      <p:cxnSp>
        <p:nvCxnSpPr>
          <p:cNvPr id="176" name="Google Shape;176;p3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511825"/>
            <a:ext cx="77628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2" type="title"/>
          </p:nvPr>
        </p:nvSpPr>
        <p:spPr>
          <a:xfrm flipH="1">
            <a:off x="134175" y="3119500"/>
            <a:ext cx="6640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3.</a:t>
            </a:r>
            <a:r>
              <a:rPr lang="en" sz="4900"/>
              <a:t> RESTRICCIONES</a:t>
            </a:r>
            <a:endParaRPr sz="4900"/>
          </a:p>
        </p:txBody>
      </p:sp>
      <p:cxnSp>
        <p:nvCxnSpPr>
          <p:cNvPr id="187" name="Google Shape;187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580200" y="1299050"/>
            <a:ext cx="39918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Precio del producto final.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Uso exclusivo de la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compañía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 alterar el cilindro.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Pocas modificaciones a la manguera de gas.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Integridad del usuario.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Restricciones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125" y="1214606"/>
            <a:ext cx="3061300" cy="306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975" y="1566225"/>
            <a:ext cx="708775" cy="77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idx="2" type="title"/>
          </p:nvPr>
        </p:nvSpPr>
        <p:spPr>
          <a:xfrm flipH="1">
            <a:off x="67025" y="2143975"/>
            <a:ext cx="6719100" cy="18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50"/>
              <a:t>4</a:t>
            </a:r>
            <a:r>
              <a:rPr lang="en" sz="4850"/>
              <a:t>. </a:t>
            </a:r>
            <a:r>
              <a:rPr lang="en" sz="4800"/>
              <a:t>REPLANTEAMIENTO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 LAS SOLUCIONES</a:t>
            </a:r>
            <a:endParaRPr sz="4800"/>
          </a:p>
        </p:txBody>
      </p:sp>
      <p:cxnSp>
        <p:nvCxnSpPr>
          <p:cNvPr id="201" name="Google Shape;201;p3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